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51A8DCE-157C-C14C-BDC7-E41F53A78999}" type="datetimeFigureOut">
              <a:rPr lang="en-US" smtClean="0"/>
              <a:pPr/>
              <a:t>5/23/13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919B31C-D40B-924B-A5EC-6DC0BDFE33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Regeneration in the caudal fin of </a:t>
            </a:r>
            <a:r>
              <a:rPr lang="en-US" dirty="0" err="1" smtClean="0"/>
              <a:t>Zebrafish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Alaina Doran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Wild-Type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38" y="2060572"/>
            <a:ext cx="2076732" cy="1361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170" y="2041909"/>
            <a:ext cx="1839739" cy="1379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909" y="2060572"/>
            <a:ext cx="1673065" cy="1361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438" y="3421714"/>
            <a:ext cx="2076732" cy="1557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170" y="3421713"/>
            <a:ext cx="1839739" cy="155754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865999" y="3207501"/>
            <a:ext cx="848652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72438" y="2041909"/>
            <a:ext cx="558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				    B				    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72438" y="3421713"/>
            <a:ext cx="391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				    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533681" y="4776429"/>
            <a:ext cx="848652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28840" y="4979262"/>
            <a:ext cx="5633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Figure 1- (A-B) the caudal fin of an adult Zebrafish before and right after the cut was made. C is seven days after the cut, B is 14 days after the cut, and E is 21 days after the cut.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Long-Fin</a:t>
            </a:r>
            <a:endParaRPr lang="en-US" dirty="0"/>
          </a:p>
        </p:txBody>
      </p:sp>
      <p:pic>
        <p:nvPicPr>
          <p:cNvPr id="4" name="Content Placeholder 3" descr="Fish 1LF(B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543" r="-15543"/>
          <a:stretch>
            <a:fillRect/>
          </a:stretch>
        </p:blipFill>
        <p:spPr>
          <a:xfrm>
            <a:off x="1267863" y="1904304"/>
            <a:ext cx="2614666" cy="1601840"/>
          </a:xfrm>
        </p:spPr>
      </p:pic>
      <p:pic>
        <p:nvPicPr>
          <p:cNvPr id="5" name="Picture 4" descr="Fish 1LF(A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229" y="1904305"/>
            <a:ext cx="2021070" cy="1601840"/>
          </a:xfrm>
          <a:prstGeom prst="rect">
            <a:avLst/>
          </a:prstGeom>
        </p:spPr>
      </p:pic>
      <p:pic>
        <p:nvPicPr>
          <p:cNvPr id="6" name="Picture 5" descr="Fish 1LFW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0299" y="1904305"/>
            <a:ext cx="1967413" cy="1601840"/>
          </a:xfrm>
          <a:prstGeom prst="rect">
            <a:avLst/>
          </a:prstGeom>
        </p:spPr>
      </p:pic>
      <p:pic>
        <p:nvPicPr>
          <p:cNvPr id="7" name="Picture 6" descr="Fish 1LFW3.jpg"/>
          <p:cNvPicPr>
            <a:picLocks noChangeAspect="1"/>
          </p:cNvPicPr>
          <p:nvPr/>
        </p:nvPicPr>
        <p:blipFill>
          <a:blip r:embed="rId5"/>
          <a:srcRect r="32091"/>
          <a:stretch>
            <a:fillRect/>
          </a:stretch>
        </p:blipFill>
        <p:spPr>
          <a:xfrm flipH="1">
            <a:off x="1538159" y="3506145"/>
            <a:ext cx="2021070" cy="1758031"/>
          </a:xfrm>
          <a:prstGeom prst="rect">
            <a:avLst/>
          </a:prstGeom>
        </p:spPr>
      </p:pic>
      <p:pic>
        <p:nvPicPr>
          <p:cNvPr id="8" name="Picture 7" descr="Fish 1LFW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59229" y="3506144"/>
            <a:ext cx="1967413" cy="17580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8159" y="1904304"/>
            <a:ext cx="600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				   B				       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38159" y="3506145"/>
            <a:ext cx="39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				   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202161" y="3207502"/>
            <a:ext cx="848652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216717" y="5036173"/>
            <a:ext cx="848652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38159" y="5264176"/>
            <a:ext cx="6009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Figure 2- (A-B) are the caudal fin before and immediately after the cut. C is 7 days after the cut, D is 14 days after the cut, E is 21 days after the cut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After three weeks the wild-type caudal fin had almost completely regenerated and the mutant had regenerated to about a third of its original length.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Researchers have concluded that complete regeneration occurs after a total of 30 day’s.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get definitive results it would be conducive to continue the experiment for one or two more weeks to see if the long fin mutant regenerated to its original length.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Conclusion/Discussion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regenerative abilities in </a:t>
            </a:r>
            <a:r>
              <a:rPr lang="en-US" dirty="0" err="1" smtClean="0">
                <a:solidFill>
                  <a:schemeClr val="bg1"/>
                </a:solidFill>
              </a:rPr>
              <a:t>zebrafish</a:t>
            </a:r>
            <a:r>
              <a:rPr lang="en-US" smtClean="0">
                <a:solidFill>
                  <a:schemeClr val="bg1"/>
                </a:solidFill>
              </a:rPr>
              <a:t> are </a:t>
            </a:r>
            <a:r>
              <a:rPr lang="en-US" dirty="0" smtClean="0">
                <a:solidFill>
                  <a:schemeClr val="bg1"/>
                </a:solidFill>
              </a:rPr>
              <a:t>not completely understood.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Researchers are looking at the similarity gene expression between normal growth and regeneration to narrow down specific genes that could be regulating these growth patterns.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Scientist hope that figuring out these pathways will aid in human regeneration due to a high conservation of molecular interactions between different species.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dirty="0" err="1" smtClean="0">
                <a:solidFill>
                  <a:schemeClr val="bg1"/>
                </a:solidFill>
              </a:rPr>
              <a:t>Iovine</a:t>
            </a:r>
            <a:r>
              <a:rPr lang="en-US" sz="1500" dirty="0" smtClean="0">
                <a:solidFill>
                  <a:schemeClr val="bg1"/>
                </a:solidFill>
              </a:rPr>
              <a:t>, Kathryn, and Stephen Johnson. "Genetic Analysis of Isometric Growth Control Mechanisms in the </a:t>
            </a:r>
            <a:r>
              <a:rPr lang="en-US" sz="1500" dirty="0" err="1" smtClean="0">
                <a:solidFill>
                  <a:schemeClr val="bg1"/>
                </a:solidFill>
              </a:rPr>
              <a:t>Zebrafish</a:t>
            </a:r>
            <a:r>
              <a:rPr lang="en-US" sz="1500" dirty="0" smtClean="0">
                <a:solidFill>
                  <a:schemeClr val="bg1"/>
                </a:solidFill>
              </a:rPr>
              <a:t> Caudal Fin." </a:t>
            </a:r>
            <a:r>
              <a:rPr lang="en-US" sz="1500" i="1" dirty="0" smtClean="0">
                <a:solidFill>
                  <a:schemeClr val="bg1"/>
                </a:solidFill>
              </a:rPr>
              <a:t>Genetic Society of America 155 (2000): 1321-329. Print.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199" y="1570497"/>
            <a:ext cx="4443447" cy="488724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Zebrafish (Danio rerio)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Tropical freshwater fish belonging to the minnow family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In late 2003, transgenic zebrafish that express green, red, and yellow fluorescent proteins became commercially available in the U.S. and are now commonly found in aquariums. 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1535112"/>
            <a:ext cx="4041775" cy="191736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Zebrafish are one of the few fish species to have been sent into space.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646" y="3452479"/>
            <a:ext cx="4025900" cy="201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Organism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199" y="1535112"/>
            <a:ext cx="4187825" cy="445753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Short generation time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Ability to raise and maintain large numbers in the lab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Complete sequenced genome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Expanding amount of Zebrafish embryologists.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084" y="2156163"/>
            <a:ext cx="4448508" cy="2965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4084" y="5301797"/>
            <a:ext cx="4448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(http://</a:t>
            </a:r>
            <a:r>
              <a:rPr lang="en-US" sz="1200" dirty="0" err="1" smtClean="0">
                <a:solidFill>
                  <a:schemeClr val="bg1"/>
                </a:solidFill>
              </a:rPr>
              <a:t>www.umassmed.edu/zebrafish/model.aspx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of regeneration in the caudal fin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Develops over a short period of time.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Re-grows rapidly after amputation.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Ease of access.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Regeneration is thought to be largely controlled by the fin ray.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Rays are composed of bony segments.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Rays grow proximal to distal by addition of segments.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66033"/>
            <a:ext cx="4191000" cy="2598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Regeneration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0" y="1417638"/>
            <a:ext cx="4495800" cy="470852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Wound Healing.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</a:rPr>
              <a:t>Cell migration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Blastema formation.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</a:rPr>
              <a:t>Proliferative mass of mesenchymal cells give rise to new structure of the fin  (msxb).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Regenerative outgrowth.</a:t>
            </a:r>
          </a:p>
          <a:p>
            <a:pPr lvl="1"/>
            <a:r>
              <a:rPr lang="en-US" sz="1297" dirty="0" smtClean="0">
                <a:solidFill>
                  <a:schemeClr val="bg1"/>
                </a:solidFill>
              </a:rPr>
              <a:t>After 4 days of post amputation the ray consists of a mature blastema and differentiating cells (</a:t>
            </a:r>
            <a:r>
              <a:rPr lang="en-US" sz="1297" dirty="0" err="1" smtClean="0">
                <a:solidFill>
                  <a:schemeClr val="bg1"/>
                </a:solidFill>
              </a:rPr>
              <a:t>Fgf</a:t>
            </a:r>
            <a:r>
              <a:rPr lang="en-US" sz="1297" dirty="0" smtClean="0">
                <a:solidFill>
                  <a:schemeClr val="bg1"/>
                </a:solidFill>
              </a:rPr>
              <a:t>).</a:t>
            </a:r>
          </a:p>
          <a:p>
            <a:pPr lvl="1"/>
            <a:endParaRPr lang="en-US" sz="1297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014122"/>
            <a:ext cx="4390362" cy="359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Fin Growth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Wild-Type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Mutant long-fin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Body and fins of wild-type Zebrafish retain proportionality as juveniles and adults </a:t>
            </a:r>
            <a:r>
              <a:rPr lang="en-US" sz="1400" dirty="0" smtClean="0">
                <a:solidFill>
                  <a:schemeClr val="bg1"/>
                </a:solidFill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</a:rPr>
              <a:t>Iovine</a:t>
            </a:r>
            <a:r>
              <a:rPr lang="en-US" sz="1400" dirty="0" smtClean="0">
                <a:solidFill>
                  <a:schemeClr val="bg1"/>
                </a:solidFill>
              </a:rPr>
              <a:t> et al. 2000).</a:t>
            </a:r>
          </a:p>
          <a:p>
            <a:pPr>
              <a:buFont typeface="Arial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Utilize isometric growth throughout their lifetime </a:t>
            </a:r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</a:rPr>
              <a:t>Iovine</a:t>
            </a:r>
            <a:r>
              <a:rPr lang="en-US" sz="1200" dirty="0" smtClean="0">
                <a:solidFill>
                  <a:schemeClr val="bg1"/>
                </a:solidFill>
              </a:rPr>
              <a:t> et al. 2000).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Isometric growth abolished.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Zebrafish have increasing longer fins with respect to body.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026" y="4256180"/>
            <a:ext cx="2822566" cy="23423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11663" t="37207" b="11144"/>
          <a:stretch>
            <a:fillRect/>
          </a:stretch>
        </p:blipFill>
        <p:spPr>
          <a:xfrm>
            <a:off x="406330" y="4931018"/>
            <a:ext cx="4238695" cy="1649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Fin Growth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Researchers believe the mutation bypass normal growth control mechanisms or growth checkpoints.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Two mechanisms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Size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Number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1949450"/>
            <a:ext cx="3822700" cy="295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00" y="4908550"/>
            <a:ext cx="382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</a:rPr>
              <a:t>Iovine</a:t>
            </a:r>
            <a:r>
              <a:rPr lang="en-US" sz="1200" dirty="0" smtClean="0">
                <a:solidFill>
                  <a:schemeClr val="bg1"/>
                </a:solidFill>
              </a:rPr>
              <a:t> et al. 2000)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 regeneration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Researchers believe that wild-type have a target fin size.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Mutant long-fins bypass target size.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When the mutant fin is amputated the fin does not regenerate to its original size but regenerates a fin that is proportional to its body. </a:t>
            </a:r>
            <a:r>
              <a:rPr lang="en-US" sz="1297" dirty="0" smtClean="0">
                <a:solidFill>
                  <a:schemeClr val="bg1"/>
                </a:solidFill>
              </a:rPr>
              <a:t>(</a:t>
            </a:r>
            <a:r>
              <a:rPr lang="en-US" sz="1297" dirty="0" err="1" smtClean="0">
                <a:solidFill>
                  <a:schemeClr val="bg1"/>
                </a:solidFill>
              </a:rPr>
              <a:t>Iovine</a:t>
            </a:r>
            <a:r>
              <a:rPr lang="en-US" sz="1297" dirty="0" smtClean="0">
                <a:solidFill>
                  <a:schemeClr val="bg1"/>
                </a:solidFill>
              </a:rPr>
              <a:t> et al. 2000).</a:t>
            </a:r>
          </a:p>
          <a:p>
            <a:pPr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Hypothesis 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	The wild-type zebrafish will regenerate back to the original length and the mutant long-fin will regenerate to a fin that is proportional to its body.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 short fin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 long fin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vertical cut was made with a razor blade down the caudal fin.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fish were anesthetized with tricaine before the cuts.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fish were placed back in there tanks and photos were taken of the caudal fin once a week for the next three weeks.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291</TotalTime>
  <Words>689</Words>
  <Application>Microsoft Macintosh PowerPoint</Application>
  <PresentationFormat>On-screen Show (4:3)</PresentationFormat>
  <Paragraphs>86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Apex</vt:lpstr>
      <vt:lpstr>Regeneration in the caudal fin of Zebrafish </vt:lpstr>
      <vt:lpstr>Introduction</vt:lpstr>
      <vt:lpstr>Model Organism</vt:lpstr>
      <vt:lpstr>Study of regeneration in the caudal fin</vt:lpstr>
      <vt:lpstr>Mechanism of Regeneration</vt:lpstr>
      <vt:lpstr>Normal Fin Growth</vt:lpstr>
      <vt:lpstr>Normal Fin Growth</vt:lpstr>
      <vt:lpstr>Fin regeneration </vt:lpstr>
      <vt:lpstr>Methods</vt:lpstr>
      <vt:lpstr>Results Wild-Type</vt:lpstr>
      <vt:lpstr>Results Long-Fin</vt:lpstr>
      <vt:lpstr>Conclusion/Discussion</vt:lpstr>
      <vt:lpstr>Future research</vt:lpstr>
      <vt:lpstr>References</vt:lpstr>
    </vt:vector>
  </TitlesOfParts>
  <Company>University of Minnesota-Duluth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Regeneration of the mutant Zebrafish caudal fin</dc:title>
  <dc:creator>Alaina Doran</dc:creator>
  <cp:lastModifiedBy>Jennifer Liang</cp:lastModifiedBy>
  <cp:revision>14</cp:revision>
  <dcterms:created xsi:type="dcterms:W3CDTF">2013-05-06T20:42:55Z</dcterms:created>
  <dcterms:modified xsi:type="dcterms:W3CDTF">2013-05-23T16:40:41Z</dcterms:modified>
</cp:coreProperties>
</file>